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0"/>
  </p:notesMasterIdLst>
  <p:sldIdLst>
    <p:sldId id="256" r:id="rId2"/>
    <p:sldId id="273" r:id="rId3"/>
    <p:sldId id="478" r:id="rId4"/>
    <p:sldId id="459" r:id="rId5"/>
    <p:sldId id="438" r:id="rId6"/>
    <p:sldId id="440" r:id="rId7"/>
    <p:sldId id="441" r:id="rId8"/>
    <p:sldId id="284" r:id="rId9"/>
    <p:sldId id="475" r:id="rId10"/>
    <p:sldId id="355" r:id="rId11"/>
    <p:sldId id="354" r:id="rId12"/>
    <p:sldId id="447" r:id="rId13"/>
    <p:sldId id="448" r:id="rId14"/>
    <p:sldId id="452" r:id="rId15"/>
    <p:sldId id="453" r:id="rId16"/>
    <p:sldId id="454" r:id="rId17"/>
    <p:sldId id="455" r:id="rId18"/>
    <p:sldId id="456" r:id="rId19"/>
    <p:sldId id="450" r:id="rId20"/>
    <p:sldId id="458" r:id="rId21"/>
    <p:sldId id="449" r:id="rId22"/>
    <p:sldId id="457" r:id="rId23"/>
    <p:sldId id="346" r:id="rId24"/>
    <p:sldId id="349" r:id="rId25"/>
    <p:sldId id="347" r:id="rId26"/>
    <p:sldId id="348" r:id="rId27"/>
    <p:sldId id="350" r:id="rId28"/>
    <p:sldId id="351" r:id="rId29"/>
    <p:sldId id="353" r:id="rId30"/>
    <p:sldId id="352" r:id="rId31"/>
    <p:sldId id="356" r:id="rId32"/>
    <p:sldId id="357" r:id="rId33"/>
    <p:sldId id="369" r:id="rId34"/>
    <p:sldId id="358" r:id="rId35"/>
    <p:sldId id="370" r:id="rId36"/>
    <p:sldId id="371" r:id="rId37"/>
    <p:sldId id="372" r:id="rId38"/>
    <p:sldId id="373" r:id="rId39"/>
    <p:sldId id="374" r:id="rId40"/>
    <p:sldId id="375" r:id="rId41"/>
    <p:sldId id="376" r:id="rId42"/>
    <p:sldId id="377" r:id="rId43"/>
    <p:sldId id="479" r:id="rId44"/>
    <p:sldId id="480" r:id="rId45"/>
    <p:sldId id="481" r:id="rId46"/>
    <p:sldId id="431" r:id="rId47"/>
    <p:sldId id="289" r:id="rId48"/>
    <p:sldId id="432" r:id="rId49"/>
    <p:sldId id="378" r:id="rId50"/>
    <p:sldId id="429" r:id="rId51"/>
    <p:sldId id="430" r:id="rId52"/>
    <p:sldId id="428" r:id="rId53"/>
    <p:sldId id="461" r:id="rId54"/>
    <p:sldId id="482" r:id="rId55"/>
    <p:sldId id="483" r:id="rId56"/>
    <p:sldId id="484" r:id="rId57"/>
    <p:sldId id="485" r:id="rId58"/>
    <p:sldId id="462" r:id="rId59"/>
    <p:sldId id="463" r:id="rId60"/>
    <p:sldId id="486" r:id="rId61"/>
    <p:sldId id="487" r:id="rId62"/>
    <p:sldId id="359" r:id="rId63"/>
    <p:sldId id="305" r:id="rId64"/>
    <p:sldId id="308" r:id="rId65"/>
    <p:sldId id="383" r:id="rId66"/>
    <p:sldId id="382" r:id="rId67"/>
    <p:sldId id="381" r:id="rId68"/>
    <p:sldId id="311" r:id="rId69"/>
    <p:sldId id="360" r:id="rId70"/>
    <p:sldId id="364" r:id="rId71"/>
    <p:sldId id="365" r:id="rId72"/>
    <p:sldId id="366" r:id="rId73"/>
    <p:sldId id="367" r:id="rId74"/>
    <p:sldId id="497" r:id="rId75"/>
    <p:sldId id="330" r:id="rId76"/>
    <p:sldId id="331" r:id="rId77"/>
    <p:sldId id="332" r:id="rId78"/>
    <p:sldId id="334" r:id="rId79"/>
    <p:sldId id="335" r:id="rId80"/>
    <p:sldId id="468" r:id="rId81"/>
    <p:sldId id="488" r:id="rId82"/>
    <p:sldId id="489" r:id="rId83"/>
    <p:sldId id="490" r:id="rId84"/>
    <p:sldId id="491" r:id="rId85"/>
    <p:sldId id="492" r:id="rId86"/>
    <p:sldId id="493" r:id="rId87"/>
    <p:sldId id="368" r:id="rId88"/>
    <p:sldId id="494" r:id="rId89"/>
    <p:sldId id="496" r:id="rId90"/>
    <p:sldId id="495" r:id="rId91"/>
    <p:sldId id="384" r:id="rId92"/>
    <p:sldId id="385" r:id="rId93"/>
    <p:sldId id="389" r:id="rId94"/>
    <p:sldId id="388" r:id="rId95"/>
    <p:sldId id="390" r:id="rId96"/>
    <p:sldId id="391" r:id="rId97"/>
    <p:sldId id="392" r:id="rId98"/>
    <p:sldId id="393" r:id="rId99"/>
    <p:sldId id="395" r:id="rId100"/>
    <p:sldId id="396" r:id="rId101"/>
    <p:sldId id="394" r:id="rId102"/>
    <p:sldId id="397" r:id="rId103"/>
    <p:sldId id="398" r:id="rId104"/>
    <p:sldId id="399" r:id="rId105"/>
    <p:sldId id="401" r:id="rId106"/>
    <p:sldId id="403" r:id="rId107"/>
    <p:sldId id="433" r:id="rId108"/>
    <p:sldId id="435" r:id="rId109"/>
    <p:sldId id="436" r:id="rId110"/>
    <p:sldId id="437" r:id="rId111"/>
    <p:sldId id="295" r:id="rId112"/>
    <p:sldId id="409" r:id="rId113"/>
    <p:sldId id="412" r:id="rId114"/>
    <p:sldId id="410" r:id="rId115"/>
    <p:sldId id="413" r:id="rId116"/>
    <p:sldId id="414" r:id="rId117"/>
    <p:sldId id="415" r:id="rId118"/>
    <p:sldId id="416" r:id="rId119"/>
    <p:sldId id="417" r:id="rId120"/>
    <p:sldId id="419" r:id="rId121"/>
    <p:sldId id="420" r:id="rId122"/>
    <p:sldId id="421" r:id="rId123"/>
    <p:sldId id="422" r:id="rId124"/>
    <p:sldId id="423" r:id="rId125"/>
    <p:sldId id="445" r:id="rId126"/>
    <p:sldId id="469" r:id="rId127"/>
    <p:sldId id="470" r:id="rId128"/>
    <p:sldId id="266" r:id="rId1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92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07" autoAdjust="0"/>
    <p:restoredTop sz="90349" autoAdjust="0"/>
  </p:normalViewPr>
  <p:slideViewPr>
    <p:cSldViewPr snapToGrid="0">
      <p:cViewPr varScale="1">
        <p:scale>
          <a:sx n="100" d="100"/>
          <a:sy n="100" d="100"/>
        </p:scale>
        <p:origin x="1722" y="90"/>
      </p:cViewPr>
      <p:guideLst>
        <p:guide orient="horz" pos="4292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tableStyles" Target="tableStyle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notesMaster" Target="notesMasters/notesMaster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viewProps" Target="viewProp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3.jpg>
</file>

<file path=ppt/media/image24.jpg>
</file>

<file path=ppt/media/image25.jpeg>
</file>

<file path=ppt/media/image26.png>
</file>

<file path=ppt/media/image27.png>
</file>

<file path=ppt/media/image28.png>
</file>

<file path=ppt/media/image29.png>
</file>

<file path=ppt/media/image3.jpg>
</file>

<file path=ppt/media/image30.gif>
</file>

<file path=ppt/media/image31.jpg>
</file>

<file path=ppt/media/image32.jpg>
</file>

<file path=ppt/media/image33.png>
</file>

<file path=ppt/media/image34.png>
</file>

<file path=ppt/media/image35.jpe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A50876-3A6C-4BCA-B979-EDD70535985F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71BFB9-4471-40BD-A92D-D38F294AF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77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1334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6623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8226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4347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0535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016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5165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7221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3721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1172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637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9807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8969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1270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4672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9827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6726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76478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9549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05691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84272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681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04502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70970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8960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35721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65540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79139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65369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22797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61364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49179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0036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05615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75659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9981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62211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99367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10747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66998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65680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2764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29863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097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0721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19344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6408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25492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34768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42080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36935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25453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92279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45241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842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00301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74958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48024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13440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7922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885262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18107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480750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86627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81914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180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524554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970317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03469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99603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996667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378339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732284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42162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721088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5420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17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981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387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17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821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131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891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113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498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473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46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957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347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80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jp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009830" y="1507026"/>
            <a:ext cx="712434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400" dirty="0">
                <a:latin typeface="Segoe UI Light" panose="020B0502040204020203" pitchFamily="34" charset="0"/>
                <a:cs typeface="Segoe UI Light" panose="020B0502040204020203" pitchFamily="34" charset="0"/>
              </a:rPr>
              <a:t>Введение в F# на примере разработки </a:t>
            </a:r>
            <a:r>
              <a:rPr lang="ru-RU" sz="44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телеграм</a:t>
            </a:r>
            <a:r>
              <a:rPr lang="ru-RU" sz="4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бота</a:t>
            </a:r>
            <a:endParaRPr lang="en-US" sz="4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308461" y="5432587"/>
            <a:ext cx="27547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Николай Матюшин</a:t>
            </a:r>
            <a:endParaRPr 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3336" y="5445206"/>
            <a:ext cx="3648075" cy="48641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7373" y="4655162"/>
            <a:ext cx="1669805" cy="559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37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901521" y="540000"/>
            <a:ext cx="33409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Почему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F#?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204" y="1644016"/>
            <a:ext cx="5983591" cy="4637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356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465306" y="540000"/>
            <a:ext cx="62134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обёрткой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4656" y="2740752"/>
            <a:ext cx="655469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update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processCommands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cmd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"/meow"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]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>
            <a:off x="5438775" y="4005270"/>
            <a:ext cx="13716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2169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465306" y="540000"/>
            <a:ext cx="62134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обёрткой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295420" y="2740752"/>
            <a:ext cx="72961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update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processCommands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cmdScan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"/meow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%s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]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</a:p>
        </p:txBody>
      </p:sp>
    </p:spTree>
    <p:extLst>
      <p:ext uri="{BB962C8B-B14F-4D97-AF65-F5344CB8AC3E}">
        <p14:creationId xmlns:p14="http://schemas.microsoft.com/office/powerpoint/2010/main" val="1611611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404331" y="540000"/>
            <a:ext cx="233538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Мяу бот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4133" y="1779456"/>
            <a:ext cx="3495734" cy="3495734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2824133" y="5674283"/>
            <a:ext cx="3495734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150" dirty="0">
                <a:latin typeface="Segoe UI Light" panose="020B0502040204020203" pitchFamily="34" charset="0"/>
                <a:cs typeface="Segoe UI Light" panose="020B0502040204020203" pitchFamily="34" charset="0"/>
              </a:rPr>
              <a:t>@</a:t>
            </a:r>
            <a:r>
              <a:rPr lang="en-US" sz="315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MeowCatsBot</a:t>
            </a:r>
            <a:endParaRPr lang="en-US" sz="315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894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754" y="701597"/>
            <a:ext cx="5248491" cy="563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38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810" y="1097756"/>
            <a:ext cx="5718380" cy="4026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523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037" y="428628"/>
            <a:ext cx="5989926" cy="6002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896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404317" y="540000"/>
            <a:ext cx="233538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Мяу бот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66696" y="2154615"/>
            <a:ext cx="881062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maybe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!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ApiUrl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CatsApi.Load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Uri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json.File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FileToSend.Url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000" dirty="0" err="1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sendPhoto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message.Chat.Id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file </a:t>
            </a:r>
            <a:r>
              <a:rPr lang="en-US" sz="2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""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execute context</a:t>
            </a: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}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  <a:endParaRPr lang="en-US" sz="20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0787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404317" y="540000"/>
            <a:ext cx="233538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Мяу бот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66696" y="2154615"/>
            <a:ext cx="881062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maybe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!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ApiUrl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CatsApi.Load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Uri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json.File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FileToSend.Url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000" dirty="0" err="1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sendPhoto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message.Chat.Id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file </a:t>
            </a:r>
            <a:r>
              <a:rPr lang="en-US" sz="2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""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execute context</a:t>
            </a: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}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  <a:endParaRPr lang="en-US" sz="20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561975" y="2814645"/>
            <a:ext cx="78105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1184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404317" y="540000"/>
            <a:ext cx="233538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Мяу бот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66696" y="2154615"/>
            <a:ext cx="881062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maybe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!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ApiUrl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CatsApi.Load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Uri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json.File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FileToSend.Url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000" dirty="0" err="1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sendPhoto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message.Chat.Id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file </a:t>
            </a:r>
            <a:r>
              <a:rPr lang="en-US" sz="2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""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execute context</a:t>
            </a: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}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  <a:endParaRPr lang="en-US" sz="20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866776" y="3405195"/>
            <a:ext cx="505777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719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404317" y="540000"/>
            <a:ext cx="233538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Мяу бот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66696" y="2154615"/>
            <a:ext cx="881062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maybe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!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ApiUrl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CatsApi.Load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Uri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json.File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FileToSend.Url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000" dirty="0" err="1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sendPhoto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message.Chat.Id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file </a:t>
            </a:r>
            <a:r>
              <a:rPr lang="en-US" sz="2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""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execute context</a:t>
            </a: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}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  <a:endParaRPr lang="en-US" sz="20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904876" y="3748095"/>
            <a:ext cx="640079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6121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3247508" y="540000"/>
            <a:ext cx="264899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.Net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 Core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33" t="17464" r="15901"/>
          <a:stretch/>
        </p:blipFill>
        <p:spPr>
          <a:xfrm>
            <a:off x="1759216" y="1971678"/>
            <a:ext cx="5625577" cy="3771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310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404317" y="540000"/>
            <a:ext cx="233538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Мяу бот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66696" y="2154615"/>
            <a:ext cx="881062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maybe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!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ApiUrl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CatsApi.Load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Uri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json.File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FileToSend.Url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000" dirty="0" err="1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sendPhoto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message.Chat.Id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file </a:t>
            </a:r>
            <a:r>
              <a:rPr lang="en-US" sz="2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""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execute context</a:t>
            </a: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}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  <a:endParaRPr lang="en-US" sz="20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866776" y="4348170"/>
            <a:ext cx="796289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298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569967" y="540000"/>
            <a:ext cx="200407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Docker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1328743" y="2117505"/>
            <a:ext cx="648652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microsoft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/dotnet:2.1-sdk </a:t>
            </a:r>
            <a:r>
              <a:rPr lang="en-US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build</a:t>
            </a:r>
          </a:p>
          <a:p>
            <a:r>
              <a:rPr lang="en-US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COPY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. ./app</a:t>
            </a:r>
          </a:p>
          <a:p>
            <a:r>
              <a:rPr lang="en-US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WORKDIR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/app/</a:t>
            </a:r>
          </a:p>
          <a:p>
            <a:r>
              <a:rPr lang="en-US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RUN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dotnet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publish -c Release -o output</a:t>
            </a:r>
          </a:p>
          <a:p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microsoft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/dotnet:2.1-runtime </a:t>
            </a:r>
            <a:r>
              <a:rPr lang="en-US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runtime</a:t>
            </a:r>
          </a:p>
          <a:p>
            <a:r>
              <a:rPr lang="en-US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COPY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--from=build /app/output .</a:t>
            </a:r>
          </a:p>
          <a:p>
            <a:r>
              <a:rPr lang="en-US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ENTRYPOINT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dotnet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ItMeetupCats.dll $BOT_TOKEN</a:t>
            </a:r>
          </a:p>
          <a:p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en-US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327" y="4747958"/>
            <a:ext cx="2638425" cy="148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290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10062" y="540000"/>
            <a:ext cx="53238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Провайдеры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057280" y="3309448"/>
            <a:ext cx="7029445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ApiUrl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CatsApi.Load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78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10062" y="540000"/>
            <a:ext cx="53238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Провайдеры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2387815" y="3271772"/>
            <a:ext cx="436839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</a:p>
          <a:p>
            <a:r>
              <a:rPr lang="en-US" sz="2400" dirty="0">
                <a:solidFill>
                  <a:srgbClr val="0451A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"</a:t>
            </a:r>
            <a:r>
              <a:rPr lang="en-US" sz="2400" dirty="0" err="1">
                <a:solidFill>
                  <a:srgbClr val="0451A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</a:t>
            </a:r>
            <a:r>
              <a:rPr lang="en-US" sz="2400" dirty="0" err="1" smtClean="0">
                <a:solidFill>
                  <a:srgbClr val="0451A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en-US" sz="2400" dirty="0" err="1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:</a:t>
            </a:r>
            <a:r>
              <a:rPr lang="en-US" sz="2400" dirty="0" err="1" smtClean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"cat.jpg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00379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10062" y="540000"/>
            <a:ext cx="53238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Провайдеры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729851" y="2641321"/>
            <a:ext cx="76843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ApiUrl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"http://aws.random.cat/meow"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type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CatsApi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JsonProvider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&lt;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ApiUrl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&gt;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2503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10062" y="540000"/>
            <a:ext cx="53238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Провайдеры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571634" y="3296485"/>
            <a:ext cx="600075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type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CatsApi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File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string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5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10062" y="540000"/>
            <a:ext cx="53238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Провайдеры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537579" y="2338643"/>
            <a:ext cx="806886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type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sql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SqlDataProvider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&lt;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Common.DatabaseProviderTypes.SQLITE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connectionString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ResolutionPath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resolutionPath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CaseSensitivityChange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Common.CaseSensitivityChange.ORIGINAL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&gt;</a:t>
            </a:r>
          </a:p>
          <a:p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ctx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sql.GetDataContext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661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10062" y="540000"/>
            <a:ext cx="53238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Провайдеры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084066" y="2416643"/>
            <a:ext cx="6975872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example </a:t>
            </a:r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1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query </a:t>
            </a:r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endParaRPr lang="en-US" sz="21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for</a:t>
            </a:r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order </a:t>
            </a:r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in</a:t>
            </a:r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1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ctx.Main.Orders</a:t>
            </a:r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do</a:t>
            </a:r>
            <a:endParaRPr lang="en-US" sz="21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  where </a:t>
            </a:r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1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order.Freight</a:t>
            </a:r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&gt;</a:t>
            </a:r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1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</a:t>
            </a:r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1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  </a:t>
            </a:r>
            <a:r>
              <a:rPr lang="en-US" sz="21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sortBy</a:t>
            </a:r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1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order.ShipPostalCode</a:t>
            </a:r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1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  skip </a:t>
            </a:r>
            <a:r>
              <a:rPr lang="en-US" sz="21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endParaRPr lang="en-US" sz="21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  take </a:t>
            </a:r>
            <a:r>
              <a:rPr lang="en-US" sz="21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</a:t>
            </a:r>
            <a:endParaRPr lang="en-US" sz="21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  select </a:t>
            </a:r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order</a:t>
            </a:r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1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}</a:t>
            </a:r>
            <a:endParaRPr lang="en-US" sz="21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045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10062" y="540000"/>
            <a:ext cx="53238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Провайдеры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216" y="2478783"/>
            <a:ext cx="2657575" cy="26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277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779150" y="540000"/>
            <a:ext cx="35857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Вывод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28" t="37891"/>
          <a:stretch/>
        </p:blipFill>
        <p:spPr>
          <a:xfrm>
            <a:off x="2891433" y="2578896"/>
            <a:ext cx="3361134" cy="257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933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47505" y="540000"/>
            <a:ext cx="64490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Краткое введение в 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24" y="1971361"/>
            <a:ext cx="9047771" cy="401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603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779150" y="540000"/>
            <a:ext cx="35857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Вывод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9649" y="3068243"/>
            <a:ext cx="3364706" cy="921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319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779150" y="540000"/>
            <a:ext cx="35857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Вывод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5338" y="2743200"/>
            <a:ext cx="3793331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80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779150" y="540000"/>
            <a:ext cx="35857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Вывод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1772" y="2818213"/>
            <a:ext cx="3700463" cy="1221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06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779150" y="540000"/>
            <a:ext cx="35857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Вывод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175" y="2318149"/>
            <a:ext cx="6343650" cy="257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592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779150" y="540000"/>
            <a:ext cx="35857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Вывод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8933" y="2168130"/>
            <a:ext cx="3386138" cy="3464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377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810066" y="540000"/>
            <a:ext cx="152388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Fable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455"/>
          <a:stretch/>
        </p:blipFill>
        <p:spPr>
          <a:xfrm>
            <a:off x="1757434" y="2219325"/>
            <a:ext cx="5629131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342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327916" y="540000"/>
            <a:ext cx="248818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Akka.Net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199" y="1999141"/>
            <a:ext cx="5225601" cy="3344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41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638098" y="540000"/>
            <a:ext cx="186781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Hopac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625" y="2095500"/>
            <a:ext cx="6000750" cy="36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305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28949" y="300275"/>
            <a:ext cx="370165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@</a:t>
            </a:r>
            <a:r>
              <a:rPr lang="en-US" sz="4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fsharp_chat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28949" y="6087130"/>
            <a:ext cx="62192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https://</a:t>
            </a:r>
            <a:r>
              <a:rPr lang="en-US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github.com/Dolfik1/Presentations</a:t>
            </a: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713" y="1582039"/>
            <a:ext cx="3768574" cy="3768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404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47505" y="540000"/>
            <a:ext cx="64490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Краткое введение в 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99805" y="2206875"/>
            <a:ext cx="27093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Функции</a:t>
            </a:r>
          </a:p>
        </p:txBody>
      </p:sp>
    </p:spTree>
    <p:extLst>
      <p:ext uri="{BB962C8B-B14F-4D97-AF65-F5344CB8AC3E}">
        <p14:creationId xmlns:p14="http://schemas.microsoft.com/office/powerpoint/2010/main" val="756546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47505" y="540000"/>
            <a:ext cx="64490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Краткое введение в 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99805" y="2206875"/>
            <a:ext cx="27093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Функции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4572010" y="2268430"/>
            <a:ext cx="40671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fn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a b </a:t>
            </a:r>
            <a:r>
              <a:rPr lang="en-US" sz="36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6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endParaRPr lang="en-US" sz="36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4716066" y="2864013"/>
            <a:ext cx="79890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4046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47505" y="540000"/>
            <a:ext cx="64490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Краткое введение в 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99805" y="2206875"/>
            <a:ext cx="27093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Функции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4572010" y="2268430"/>
            <a:ext cx="40671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fn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a b </a:t>
            </a:r>
            <a:r>
              <a:rPr lang="en-US" sz="36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6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endParaRPr lang="en-US" sz="36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5715000" y="2914761"/>
            <a:ext cx="6477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3753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47505" y="540000"/>
            <a:ext cx="64490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Краткое введение в 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99805" y="2206875"/>
            <a:ext cx="27093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Функции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4572010" y="2268430"/>
            <a:ext cx="40671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fn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a b </a:t>
            </a:r>
            <a:r>
              <a:rPr lang="en-US" sz="36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6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endParaRPr lang="en-US" sz="36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6610350" y="2914761"/>
            <a:ext cx="2667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7685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47505" y="540000"/>
            <a:ext cx="64490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Краткое введение в 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99805" y="2206875"/>
            <a:ext cx="27093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Функции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4572010" y="2268430"/>
            <a:ext cx="40671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fn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a b </a:t>
            </a:r>
            <a:r>
              <a:rPr lang="en-US" sz="36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6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endParaRPr lang="en-US" sz="36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7172325" y="2914761"/>
            <a:ext cx="2667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691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47505" y="540000"/>
            <a:ext cx="64490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Краткое введение в 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99805" y="2206875"/>
            <a:ext cx="27093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Функции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4572010" y="2268430"/>
            <a:ext cx="40671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fn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a b </a:t>
            </a:r>
            <a:r>
              <a:rPr lang="en-US" sz="36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6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endParaRPr lang="en-US" sz="36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8258175" y="2914761"/>
            <a:ext cx="2667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497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47505" y="540000"/>
            <a:ext cx="64490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Краткое введение в 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99805" y="2206875"/>
            <a:ext cx="2896819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Функции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Значения</a:t>
            </a:r>
          </a:p>
          <a:p>
            <a:endParaRPr lang="en-US" sz="4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656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522931" y="540000"/>
            <a:ext cx="20981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Зачем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?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13"/>
          <a:stretch/>
        </p:blipFill>
        <p:spPr>
          <a:xfrm>
            <a:off x="3051626" y="1901078"/>
            <a:ext cx="3040747" cy="4323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9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47505" y="540000"/>
            <a:ext cx="64490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Краткое введение в 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99805" y="2206875"/>
            <a:ext cx="2896819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Функции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Значения</a:t>
            </a:r>
          </a:p>
          <a:p>
            <a:endParaRPr lang="en-US" sz="4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572010" y="2883983"/>
            <a:ext cx="413446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2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PI </a:t>
            </a:r>
            <a:r>
              <a:rPr lang="en-US" sz="32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2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3.1415…</a:t>
            </a:r>
            <a:endParaRPr lang="en-US" sz="32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0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47505" y="540000"/>
            <a:ext cx="64490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Краткое введение в 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99805" y="2206875"/>
            <a:ext cx="3301032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Функции</a:t>
            </a:r>
            <a:endParaRPr lang="en-US" sz="40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Значения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Выражения</a:t>
            </a:r>
          </a:p>
        </p:txBody>
      </p:sp>
    </p:spTree>
    <p:extLst>
      <p:ext uri="{BB962C8B-B14F-4D97-AF65-F5344CB8AC3E}">
        <p14:creationId xmlns:p14="http://schemas.microsoft.com/office/powerpoint/2010/main" val="200788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47505" y="540000"/>
            <a:ext cx="64490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Краткое введение в 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99805" y="2206875"/>
            <a:ext cx="3301032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Функции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Значения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Выражения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4572000" y="3499536"/>
            <a:ext cx="157126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</a:t>
            </a:r>
            <a:r>
              <a:rPr lang="en-US" sz="36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6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+</a:t>
            </a:r>
            <a:r>
              <a:rPr lang="en-US" sz="36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b</a:t>
            </a:r>
            <a:endParaRPr lang="en-US" sz="36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735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682197" y="540000"/>
            <a:ext cx="377962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Telegram Bots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512" y="2000249"/>
            <a:ext cx="3990976" cy="3990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780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682198" y="540000"/>
            <a:ext cx="377962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Telegram Bots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598" y="1671638"/>
            <a:ext cx="2720804" cy="4829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73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682198" y="540000"/>
            <a:ext cx="37796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Telegram Bots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3943" y="1685241"/>
            <a:ext cx="3496131" cy="4512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260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682198" y="540000"/>
            <a:ext cx="37796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Telegram Bots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76" y="2609565"/>
            <a:ext cx="2857500" cy="21717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865" y="2609565"/>
            <a:ext cx="2857500" cy="219456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254" y="2609565"/>
            <a:ext cx="2808233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818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285457" y="540000"/>
            <a:ext cx="457311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Telegram Bot API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1006862" y="2607470"/>
            <a:ext cx="1850231" cy="1164431"/>
          </a:xfrm>
          <a:prstGeom prst="rect">
            <a:avLst/>
          </a:prstGeom>
          <a:noFill/>
          <a:ln w="57150" cap="flat" cmpd="sng" algn="ctr">
            <a:solidFill>
              <a:schemeClr val="accent5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Прямоугольник 9"/>
          <p:cNvSpPr/>
          <p:nvPr/>
        </p:nvSpPr>
        <p:spPr>
          <a:xfrm>
            <a:off x="1180810" y="2924227"/>
            <a:ext cx="150233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Bot App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1376217" y="2067438"/>
            <a:ext cx="111152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987606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285457" y="540000"/>
            <a:ext cx="457311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Telegram Bot API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1006862" y="2607470"/>
            <a:ext cx="1850231" cy="1164431"/>
          </a:xfrm>
          <a:prstGeom prst="rect">
            <a:avLst/>
          </a:prstGeom>
          <a:noFill/>
          <a:ln w="57150" cap="flat" cmpd="sng" algn="ctr">
            <a:solidFill>
              <a:schemeClr val="accent5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Прямоугольник 9"/>
          <p:cNvSpPr/>
          <p:nvPr/>
        </p:nvSpPr>
        <p:spPr>
          <a:xfrm>
            <a:off x="1180810" y="2924227"/>
            <a:ext cx="150233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Bot App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1376217" y="2067438"/>
            <a:ext cx="111152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Server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6286929" y="2607472"/>
            <a:ext cx="1850231" cy="1164431"/>
          </a:xfrm>
          <a:prstGeom prst="rect">
            <a:avLst/>
          </a:prstGeom>
          <a:noFill/>
          <a:ln w="57150" cap="flat" cmpd="sng" algn="ctr">
            <a:solidFill>
              <a:schemeClr val="accent5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Прямоугольник 13"/>
          <p:cNvSpPr/>
          <p:nvPr/>
        </p:nvSpPr>
        <p:spPr>
          <a:xfrm>
            <a:off x="6394125" y="2924227"/>
            <a:ext cx="163583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Telegram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6656282" y="2067438"/>
            <a:ext cx="111152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Server</a:t>
            </a:r>
          </a:p>
        </p:txBody>
      </p:sp>
      <p:cxnSp>
        <p:nvCxnSpPr>
          <p:cNvPr id="19" name="Прямая со стрелкой 18"/>
          <p:cNvCxnSpPr/>
          <p:nvPr/>
        </p:nvCxnSpPr>
        <p:spPr>
          <a:xfrm>
            <a:off x="2881315" y="2924227"/>
            <a:ext cx="3383756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Прямоугольник 27"/>
          <p:cNvSpPr/>
          <p:nvPr/>
        </p:nvSpPr>
        <p:spPr>
          <a:xfrm>
            <a:off x="3404856" y="2411261"/>
            <a:ext cx="2334293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00" dirty="0">
                <a:latin typeface="Segoe UI Light" panose="020B0502040204020203" pitchFamily="34" charset="0"/>
                <a:cs typeface="Segoe UI Light" panose="020B0502040204020203" pitchFamily="34" charset="0"/>
              </a:rPr>
              <a:t>GET/POST Request</a:t>
            </a:r>
          </a:p>
        </p:txBody>
      </p:sp>
    </p:spTree>
    <p:extLst>
      <p:ext uri="{BB962C8B-B14F-4D97-AF65-F5344CB8AC3E}">
        <p14:creationId xmlns:p14="http://schemas.microsoft.com/office/powerpoint/2010/main" val="795296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285457" y="540000"/>
            <a:ext cx="457311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Telegram Bot API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1006862" y="2607470"/>
            <a:ext cx="1850231" cy="1164431"/>
          </a:xfrm>
          <a:prstGeom prst="rect">
            <a:avLst/>
          </a:prstGeom>
          <a:noFill/>
          <a:ln w="57150" cap="flat" cmpd="sng" algn="ctr">
            <a:solidFill>
              <a:schemeClr val="accent5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Прямоугольник 9"/>
          <p:cNvSpPr/>
          <p:nvPr/>
        </p:nvSpPr>
        <p:spPr>
          <a:xfrm>
            <a:off x="1180810" y="2924227"/>
            <a:ext cx="150233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Bot App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1376217" y="2067438"/>
            <a:ext cx="111152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Server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6286929" y="2607472"/>
            <a:ext cx="1850231" cy="1164431"/>
          </a:xfrm>
          <a:prstGeom prst="rect">
            <a:avLst/>
          </a:prstGeom>
          <a:noFill/>
          <a:ln w="57150" cap="flat" cmpd="sng" algn="ctr">
            <a:solidFill>
              <a:schemeClr val="accent5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Прямоугольник 13"/>
          <p:cNvSpPr/>
          <p:nvPr/>
        </p:nvSpPr>
        <p:spPr>
          <a:xfrm>
            <a:off x="6394125" y="2924227"/>
            <a:ext cx="163583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Telegram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6656282" y="2067438"/>
            <a:ext cx="111152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Server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6286929" y="4436272"/>
            <a:ext cx="1850231" cy="1164431"/>
          </a:xfrm>
          <a:prstGeom prst="rect">
            <a:avLst/>
          </a:prstGeom>
          <a:noFill/>
          <a:ln w="57150" cap="flat" cmpd="sng" algn="ctr">
            <a:solidFill>
              <a:schemeClr val="accent6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Прямоугольник 16"/>
          <p:cNvSpPr/>
          <p:nvPr/>
        </p:nvSpPr>
        <p:spPr>
          <a:xfrm>
            <a:off x="6759833" y="4753027"/>
            <a:ext cx="90441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User</a:t>
            </a:r>
          </a:p>
        </p:txBody>
      </p:sp>
      <p:cxnSp>
        <p:nvCxnSpPr>
          <p:cNvPr id="19" name="Прямая со стрелкой 18"/>
          <p:cNvCxnSpPr/>
          <p:nvPr/>
        </p:nvCxnSpPr>
        <p:spPr>
          <a:xfrm>
            <a:off x="2881315" y="2924227"/>
            <a:ext cx="3383756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Прямоугольник 27"/>
          <p:cNvSpPr/>
          <p:nvPr/>
        </p:nvSpPr>
        <p:spPr>
          <a:xfrm>
            <a:off x="3404856" y="2411261"/>
            <a:ext cx="2334293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00" dirty="0">
                <a:latin typeface="Segoe UI Light" panose="020B0502040204020203" pitchFamily="34" charset="0"/>
                <a:cs typeface="Segoe UI Light" panose="020B0502040204020203" pitchFamily="34" charset="0"/>
              </a:rPr>
              <a:t>GET/POST Request</a:t>
            </a:r>
          </a:p>
        </p:txBody>
      </p:sp>
      <p:cxnSp>
        <p:nvCxnSpPr>
          <p:cNvPr id="33" name="Прямая со стрелкой 32"/>
          <p:cNvCxnSpPr/>
          <p:nvPr/>
        </p:nvCxnSpPr>
        <p:spPr>
          <a:xfrm>
            <a:off x="7641365" y="3771903"/>
            <a:ext cx="0" cy="664369"/>
          </a:xfrm>
          <a:prstGeom prst="straightConnector1">
            <a:avLst/>
          </a:prstGeom>
          <a:ln w="762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/>
          <p:cNvCxnSpPr/>
          <p:nvPr/>
        </p:nvCxnSpPr>
        <p:spPr>
          <a:xfrm flipV="1">
            <a:off x="6955565" y="3771901"/>
            <a:ext cx="0" cy="664368"/>
          </a:xfrm>
          <a:prstGeom prst="straightConnector1">
            <a:avLst/>
          </a:prstGeom>
          <a:ln w="762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5348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522931" y="540000"/>
            <a:ext cx="20981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Зачем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?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0691" y="1494822"/>
            <a:ext cx="4582617" cy="5089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704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285457" y="540000"/>
            <a:ext cx="457311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Telegram Bot API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1006862" y="2607470"/>
            <a:ext cx="1850231" cy="1164431"/>
          </a:xfrm>
          <a:prstGeom prst="rect">
            <a:avLst/>
          </a:prstGeom>
          <a:noFill/>
          <a:ln w="57150" cap="flat" cmpd="sng" algn="ctr">
            <a:solidFill>
              <a:schemeClr val="accent5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Прямоугольник 9"/>
          <p:cNvSpPr/>
          <p:nvPr/>
        </p:nvSpPr>
        <p:spPr>
          <a:xfrm>
            <a:off x="1180810" y="2924227"/>
            <a:ext cx="150233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Bot App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1376217" y="2067438"/>
            <a:ext cx="111152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Server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6286929" y="2607472"/>
            <a:ext cx="1850231" cy="1164431"/>
          </a:xfrm>
          <a:prstGeom prst="rect">
            <a:avLst/>
          </a:prstGeom>
          <a:noFill/>
          <a:ln w="57150" cap="flat" cmpd="sng" algn="ctr">
            <a:solidFill>
              <a:schemeClr val="accent5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Прямоугольник 13"/>
          <p:cNvSpPr/>
          <p:nvPr/>
        </p:nvSpPr>
        <p:spPr>
          <a:xfrm>
            <a:off x="6394125" y="2924227"/>
            <a:ext cx="163583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Telegram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6656282" y="2067438"/>
            <a:ext cx="111152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Server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6286929" y="4436272"/>
            <a:ext cx="1850231" cy="1164431"/>
          </a:xfrm>
          <a:prstGeom prst="rect">
            <a:avLst/>
          </a:prstGeom>
          <a:noFill/>
          <a:ln w="57150" cap="flat" cmpd="sng" algn="ctr">
            <a:solidFill>
              <a:schemeClr val="accent6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Прямоугольник 16"/>
          <p:cNvSpPr/>
          <p:nvPr/>
        </p:nvSpPr>
        <p:spPr>
          <a:xfrm>
            <a:off x="6759833" y="4753027"/>
            <a:ext cx="90441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User</a:t>
            </a:r>
          </a:p>
        </p:txBody>
      </p:sp>
      <p:cxnSp>
        <p:nvCxnSpPr>
          <p:cNvPr id="19" name="Прямая со стрелкой 18"/>
          <p:cNvCxnSpPr/>
          <p:nvPr/>
        </p:nvCxnSpPr>
        <p:spPr>
          <a:xfrm>
            <a:off x="2881315" y="2924227"/>
            <a:ext cx="3383756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/>
          <p:cNvCxnSpPr/>
          <p:nvPr/>
        </p:nvCxnSpPr>
        <p:spPr>
          <a:xfrm flipH="1">
            <a:off x="2881315" y="3455141"/>
            <a:ext cx="3383756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Прямоугольник 27"/>
          <p:cNvSpPr/>
          <p:nvPr/>
        </p:nvSpPr>
        <p:spPr>
          <a:xfrm>
            <a:off x="3404856" y="2411261"/>
            <a:ext cx="2334293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00" dirty="0">
                <a:latin typeface="Segoe UI Light" panose="020B0502040204020203" pitchFamily="34" charset="0"/>
                <a:cs typeface="Segoe UI Light" panose="020B0502040204020203" pitchFamily="34" charset="0"/>
              </a:rPr>
              <a:t>GET/POST Request</a:t>
            </a:r>
          </a:p>
        </p:txBody>
      </p:sp>
      <p:sp>
        <p:nvSpPr>
          <p:cNvPr id="29" name="Прямоугольник 28"/>
          <p:cNvSpPr/>
          <p:nvPr/>
        </p:nvSpPr>
        <p:spPr>
          <a:xfrm>
            <a:off x="3941860" y="3513920"/>
            <a:ext cx="1260281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00" dirty="0">
                <a:latin typeface="Segoe UI Light" panose="020B0502040204020203" pitchFamily="34" charset="0"/>
                <a:cs typeface="Segoe UI Light" panose="020B0502040204020203" pitchFamily="34" charset="0"/>
              </a:rPr>
              <a:t>Response</a:t>
            </a:r>
          </a:p>
        </p:txBody>
      </p:sp>
      <p:cxnSp>
        <p:nvCxnSpPr>
          <p:cNvPr id="33" name="Прямая со стрелкой 32"/>
          <p:cNvCxnSpPr/>
          <p:nvPr/>
        </p:nvCxnSpPr>
        <p:spPr>
          <a:xfrm>
            <a:off x="7641365" y="3771903"/>
            <a:ext cx="0" cy="664369"/>
          </a:xfrm>
          <a:prstGeom prst="straightConnector1">
            <a:avLst/>
          </a:prstGeom>
          <a:ln w="762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/>
          <p:cNvCxnSpPr/>
          <p:nvPr/>
        </p:nvCxnSpPr>
        <p:spPr>
          <a:xfrm flipV="1">
            <a:off x="6955565" y="3771901"/>
            <a:ext cx="0" cy="664368"/>
          </a:xfrm>
          <a:prstGeom prst="straightConnector1">
            <a:avLst/>
          </a:prstGeom>
          <a:ln w="762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210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275000" y="540000"/>
            <a:ext cx="45940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API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813" y="1909953"/>
            <a:ext cx="7976373" cy="4195572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199" y="3219449"/>
            <a:ext cx="609601" cy="60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606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801590" y="540000"/>
            <a:ext cx="3540841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.Net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</a:t>
            </a:r>
          </a:p>
          <a:p>
            <a:pPr algn="ctr"/>
            <a:r>
              <a:rPr lang="ru-RU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(</a:t>
            </a:r>
            <a:r>
              <a:rPr lang="en-US" sz="32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Telegram.Bot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ru-RU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8651" y="2687131"/>
            <a:ext cx="2846717" cy="284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60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153994" y="540000"/>
            <a:ext cx="283603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Funogram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072" y="2396490"/>
            <a:ext cx="4523874" cy="322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985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57357" y="540000"/>
            <a:ext cx="52293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941" y="2889716"/>
            <a:ext cx="1150144" cy="155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683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57356" y="540000"/>
            <a:ext cx="52293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0646" y="2880821"/>
            <a:ext cx="65627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chatId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"Hello, world"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</a:t>
            </a: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processResponse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8855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57356" y="540000"/>
            <a:ext cx="52293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Функциональность</a:t>
            </a:r>
            <a:endParaRPr lang="en-US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0646" y="2880821"/>
            <a:ext cx="65627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chatId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"Hello, world"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</a:t>
            </a: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processResponse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1372791" y="3292527"/>
            <a:ext cx="204668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64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57356" y="540000"/>
            <a:ext cx="52293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0646" y="2880821"/>
            <a:ext cx="65627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chatId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"Hello, world"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</a:t>
            </a: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processResponse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3554017" y="3311577"/>
            <a:ext cx="114180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923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57356" y="540000"/>
            <a:ext cx="52293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0646" y="2880821"/>
            <a:ext cx="65627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chatId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"Hello, world"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</a:t>
            </a: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processResponse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4897042" y="3302052"/>
            <a:ext cx="251340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6223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57356" y="540000"/>
            <a:ext cx="52293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0646" y="2880821"/>
            <a:ext cx="65627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chatId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"Hello, world"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</a:t>
            </a: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processResponse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1411791" y="3635427"/>
            <a:ext cx="40748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9787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522931" y="540000"/>
            <a:ext cx="20981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Зачем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?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962" y="1513872"/>
            <a:ext cx="4918075" cy="4918075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5213168" y="2425950"/>
            <a:ext cx="15376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ООП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5523561" y="4902450"/>
            <a:ext cx="10342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440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57356" y="540000"/>
            <a:ext cx="52293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0646" y="2880821"/>
            <a:ext cx="65627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chatId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"Hello, world"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</a:t>
            </a: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processResponse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1411791" y="3635427"/>
            <a:ext cx="40748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/>
          <p:cNvCxnSpPr/>
          <p:nvPr/>
        </p:nvCxnSpPr>
        <p:spPr>
          <a:xfrm>
            <a:off x="1411791" y="4035892"/>
            <a:ext cx="40748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967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572914" y="540000"/>
            <a:ext cx="39982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Pipe </a:t>
            </a:r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оператор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219675" y="3461953"/>
            <a:ext cx="474360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36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da-DK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sz="3600" dirty="0">
                <a:solidFill>
                  <a:srgbClr val="0000FF"/>
                </a:solidFill>
                <a:latin typeface="Consolas" panose="020B0609020204030204" pitchFamily="49" charset="0"/>
              </a:rPr>
              <a:t>(|&gt;)</a:t>
            </a:r>
            <a:r>
              <a:rPr lang="da-DK" sz="3600" dirty="0">
                <a:solidFill>
                  <a:srgbClr val="000000"/>
                </a:solidFill>
                <a:latin typeface="Consolas" panose="020B0609020204030204" pitchFamily="49" charset="0"/>
              </a:rPr>
              <a:t> f x </a:t>
            </a:r>
            <a:r>
              <a:rPr lang="da-DK" sz="3600" dirty="0">
                <a:solidFill>
                  <a:srgbClr val="0000FF"/>
                </a:solidFill>
                <a:latin typeface="Consolas" panose="020B0609020204030204" pitchFamily="49" charset="0"/>
              </a:rPr>
              <a:t>=</a:t>
            </a:r>
            <a:r>
              <a:rPr lang="da-DK" sz="3600" dirty="0">
                <a:solidFill>
                  <a:srgbClr val="000000"/>
                </a:solidFill>
                <a:latin typeface="Consolas" panose="020B0609020204030204" pitchFamily="49" charset="0"/>
              </a:rPr>
              <a:t> x f</a:t>
            </a:r>
          </a:p>
        </p:txBody>
      </p:sp>
    </p:spTree>
    <p:extLst>
      <p:ext uri="{BB962C8B-B14F-4D97-AF65-F5344CB8AC3E}">
        <p14:creationId xmlns:p14="http://schemas.microsoft.com/office/powerpoint/2010/main" val="31326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509801" y="2651950"/>
            <a:ext cx="612440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add x y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x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+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y</a:t>
            </a:r>
          </a:p>
          <a:p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add </a:t>
            </a:r>
            <a:r>
              <a:rPr lang="en-US" sz="30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%</a:t>
            </a:r>
            <a:r>
              <a:rPr lang="en-US" sz="3000" dirty="0" err="1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endParaRPr lang="en-US" sz="3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572914" y="540000"/>
            <a:ext cx="39982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Pipe </a:t>
            </a:r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оператор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792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509801" y="2651950"/>
            <a:ext cx="612440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add x y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x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+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y</a:t>
            </a:r>
          </a:p>
          <a:p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add </a:t>
            </a:r>
            <a:r>
              <a:rPr lang="en-US" sz="30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%</a:t>
            </a:r>
            <a:r>
              <a:rPr lang="en-US" sz="3000" dirty="0" err="1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endParaRPr lang="en-US" sz="3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572914" y="540000"/>
            <a:ext cx="39982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Pipe </a:t>
            </a:r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оператор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1630866" y="3168702"/>
            <a:ext cx="430320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0029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509801" y="2651950"/>
            <a:ext cx="612440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add x y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x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+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y</a:t>
            </a:r>
          </a:p>
          <a:p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add </a:t>
            </a:r>
            <a:r>
              <a:rPr lang="en-US" sz="30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%</a:t>
            </a:r>
            <a:r>
              <a:rPr lang="en-US" sz="3000" dirty="0" err="1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endParaRPr lang="en-US" sz="3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572914" y="540000"/>
            <a:ext cx="39982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Pipe </a:t>
            </a:r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оператор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1630866" y="3616865"/>
            <a:ext cx="158858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0701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509801" y="2651950"/>
            <a:ext cx="612440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add x y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x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+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y</a:t>
            </a:r>
          </a:p>
          <a:p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add </a:t>
            </a:r>
            <a:r>
              <a:rPr lang="en-US" sz="30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%</a:t>
            </a:r>
            <a:r>
              <a:rPr lang="en-US" sz="3000" dirty="0" err="1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endParaRPr lang="en-US" sz="3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572914" y="540000"/>
            <a:ext cx="39982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Pipe </a:t>
            </a:r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оператор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4133850" y="3617353"/>
            <a:ext cx="243727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4690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509801" y="2651950"/>
            <a:ext cx="612440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000" dirty="0" err="1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3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%</a:t>
            </a:r>
            <a:r>
              <a:rPr lang="en-US" sz="3000" dirty="0" err="1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</a:t>
            </a:r>
            <a:r>
              <a:rPr lang="en-US" sz="3000" dirty="0" smtClean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 </a:t>
            </a:r>
            <a:r>
              <a:rPr lang="en-US" sz="30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endParaRPr lang="en-US" sz="3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572914" y="540000"/>
            <a:ext cx="39982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Pipe </a:t>
            </a:r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оператор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8118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509801" y="2651950"/>
            <a:ext cx="612440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add x y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x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+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y</a:t>
            </a:r>
          </a:p>
          <a:p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add </a:t>
            </a:r>
            <a:r>
              <a:rPr lang="en-US" sz="30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%</a:t>
            </a:r>
            <a:r>
              <a:rPr lang="en-US" sz="3000" dirty="0" err="1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endParaRPr lang="en-US" sz="3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 rot="16200000">
            <a:off x="2136442" y="2908752"/>
            <a:ext cx="559769" cy="16850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350" dirty="0">
                <a:latin typeface="Segoe UI Light" panose="020B0502040204020203" pitchFamily="34" charset="0"/>
                <a:cs typeface="Segoe UI Light" panose="020B0502040204020203" pitchFamily="34" charset="0"/>
              </a:rPr>
              <a:t>{</a:t>
            </a:r>
          </a:p>
        </p:txBody>
      </p:sp>
      <p:sp>
        <p:nvSpPr>
          <p:cNvPr id="5" name="Прямоугольник 4"/>
          <p:cNvSpPr/>
          <p:nvPr/>
        </p:nvSpPr>
        <p:spPr>
          <a:xfrm rot="16200000">
            <a:off x="6772759" y="2908752"/>
            <a:ext cx="559769" cy="16850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350" dirty="0">
                <a:latin typeface="Segoe UI Light" panose="020B0502040204020203" pitchFamily="34" charset="0"/>
                <a:cs typeface="Segoe UI Light" panose="020B0502040204020203" pitchFamily="34" charset="0"/>
              </a:rPr>
              <a:t>{</a:t>
            </a:r>
          </a:p>
        </p:txBody>
      </p:sp>
      <p:sp>
        <p:nvSpPr>
          <p:cNvPr id="6" name="Полилиния 5"/>
          <p:cNvSpPr/>
          <p:nvPr/>
        </p:nvSpPr>
        <p:spPr>
          <a:xfrm>
            <a:off x="2533650" y="3844811"/>
            <a:ext cx="4667250" cy="1008588"/>
          </a:xfrm>
          <a:custGeom>
            <a:avLst/>
            <a:gdLst>
              <a:gd name="connsiteX0" fmla="*/ 0 w 6131005"/>
              <a:gd name="connsiteY0" fmla="*/ 113965 h 1434771"/>
              <a:gd name="connsiteX1" fmla="*/ 3033486 w 6131005"/>
              <a:gd name="connsiteY1" fmla="*/ 1434765 h 1434771"/>
              <a:gd name="connsiteX2" fmla="*/ 5921828 w 6131005"/>
              <a:gd name="connsiteY2" fmla="*/ 99451 h 1434771"/>
              <a:gd name="connsiteX3" fmla="*/ 5907314 w 6131005"/>
              <a:gd name="connsiteY3" fmla="*/ 99451 h 1434771"/>
              <a:gd name="connsiteX0" fmla="*/ 0 w 6507389"/>
              <a:gd name="connsiteY0" fmla="*/ 103947 h 1424753"/>
              <a:gd name="connsiteX1" fmla="*/ 3033486 w 6507389"/>
              <a:gd name="connsiteY1" fmla="*/ 1424747 h 1424753"/>
              <a:gd name="connsiteX2" fmla="*/ 5921828 w 6507389"/>
              <a:gd name="connsiteY2" fmla="*/ 89433 h 1424753"/>
              <a:gd name="connsiteX3" fmla="*/ 6507389 w 6507389"/>
              <a:gd name="connsiteY3" fmla="*/ 121183 h 1424753"/>
              <a:gd name="connsiteX0" fmla="*/ 0 w 5921828"/>
              <a:gd name="connsiteY0" fmla="*/ 14514 h 1335320"/>
              <a:gd name="connsiteX1" fmla="*/ 3033486 w 5921828"/>
              <a:gd name="connsiteY1" fmla="*/ 1335314 h 1335320"/>
              <a:gd name="connsiteX2" fmla="*/ 5921828 w 5921828"/>
              <a:gd name="connsiteY2" fmla="*/ 0 h 1335320"/>
              <a:gd name="connsiteX0" fmla="*/ 0 w 5925003"/>
              <a:gd name="connsiteY0" fmla="*/ 24039 h 1344857"/>
              <a:gd name="connsiteX1" fmla="*/ 3033486 w 5925003"/>
              <a:gd name="connsiteY1" fmla="*/ 1344839 h 1344857"/>
              <a:gd name="connsiteX2" fmla="*/ 5925003 w 5925003"/>
              <a:gd name="connsiteY2" fmla="*/ 0 h 1344857"/>
              <a:gd name="connsiteX0" fmla="*/ 0 w 5925003"/>
              <a:gd name="connsiteY0" fmla="*/ 24039 h 1344857"/>
              <a:gd name="connsiteX1" fmla="*/ 3033486 w 5925003"/>
              <a:gd name="connsiteY1" fmla="*/ 1344839 h 1344857"/>
              <a:gd name="connsiteX2" fmla="*/ 5925003 w 5925003"/>
              <a:gd name="connsiteY2" fmla="*/ 0 h 1344857"/>
              <a:gd name="connsiteX0" fmla="*/ 0 w 5909128"/>
              <a:gd name="connsiteY0" fmla="*/ 14514 h 1335320"/>
              <a:gd name="connsiteX1" fmla="*/ 3033486 w 5909128"/>
              <a:gd name="connsiteY1" fmla="*/ 1335314 h 1335320"/>
              <a:gd name="connsiteX2" fmla="*/ 5909128 w 5909128"/>
              <a:gd name="connsiteY2" fmla="*/ 0 h 1335320"/>
              <a:gd name="connsiteX0" fmla="*/ 0 w 5909128"/>
              <a:gd name="connsiteY0" fmla="*/ 14514 h 1335320"/>
              <a:gd name="connsiteX1" fmla="*/ 3033486 w 5909128"/>
              <a:gd name="connsiteY1" fmla="*/ 1335314 h 1335320"/>
              <a:gd name="connsiteX2" fmla="*/ 5909128 w 5909128"/>
              <a:gd name="connsiteY2" fmla="*/ 0 h 1335320"/>
              <a:gd name="connsiteX0" fmla="*/ 0 w 5909128"/>
              <a:gd name="connsiteY0" fmla="*/ 14514 h 1335320"/>
              <a:gd name="connsiteX1" fmla="*/ 3001736 w 5909128"/>
              <a:gd name="connsiteY1" fmla="*/ 1335314 h 1335320"/>
              <a:gd name="connsiteX2" fmla="*/ 5909128 w 5909128"/>
              <a:gd name="connsiteY2" fmla="*/ 0 h 1335320"/>
              <a:gd name="connsiteX0" fmla="*/ 0 w 5909128"/>
              <a:gd name="connsiteY0" fmla="*/ 14514 h 1335314"/>
              <a:gd name="connsiteX1" fmla="*/ 3001736 w 5909128"/>
              <a:gd name="connsiteY1" fmla="*/ 1335314 h 1335314"/>
              <a:gd name="connsiteX2" fmla="*/ 5909128 w 5909128"/>
              <a:gd name="connsiteY2" fmla="*/ 0 h 1335314"/>
              <a:gd name="connsiteX0" fmla="*/ 0 w 5923416"/>
              <a:gd name="connsiteY0" fmla="*/ 0 h 1342231"/>
              <a:gd name="connsiteX1" fmla="*/ 3016024 w 5923416"/>
              <a:gd name="connsiteY1" fmla="*/ 1342231 h 1342231"/>
              <a:gd name="connsiteX2" fmla="*/ 5923416 w 5923416"/>
              <a:gd name="connsiteY2" fmla="*/ 6917 h 1342231"/>
              <a:gd name="connsiteX0" fmla="*/ 0 w 5923416"/>
              <a:gd name="connsiteY0" fmla="*/ 0 h 1342231"/>
              <a:gd name="connsiteX1" fmla="*/ 3016024 w 5923416"/>
              <a:gd name="connsiteY1" fmla="*/ 1342231 h 1342231"/>
              <a:gd name="connsiteX2" fmla="*/ 5923416 w 5923416"/>
              <a:gd name="connsiteY2" fmla="*/ 6917 h 1342231"/>
              <a:gd name="connsiteX0" fmla="*/ 0 w 5923416"/>
              <a:gd name="connsiteY0" fmla="*/ 0 h 1342231"/>
              <a:gd name="connsiteX1" fmla="*/ 3016024 w 5923416"/>
              <a:gd name="connsiteY1" fmla="*/ 1342231 h 1342231"/>
              <a:gd name="connsiteX2" fmla="*/ 5923416 w 5923416"/>
              <a:gd name="connsiteY2" fmla="*/ 6917 h 1342231"/>
              <a:gd name="connsiteX0" fmla="*/ 0 w 5923416"/>
              <a:gd name="connsiteY0" fmla="*/ 0 h 1342231"/>
              <a:gd name="connsiteX1" fmla="*/ 3016024 w 5923416"/>
              <a:gd name="connsiteY1" fmla="*/ 1342231 h 1342231"/>
              <a:gd name="connsiteX2" fmla="*/ 5923416 w 5923416"/>
              <a:gd name="connsiteY2" fmla="*/ 6917 h 1342231"/>
              <a:gd name="connsiteX0" fmla="*/ 0 w 5923416"/>
              <a:gd name="connsiteY0" fmla="*/ 0 h 1344093"/>
              <a:gd name="connsiteX1" fmla="*/ 3016024 w 5923416"/>
              <a:gd name="connsiteY1" fmla="*/ 1342231 h 1344093"/>
              <a:gd name="connsiteX2" fmla="*/ 5923416 w 5923416"/>
              <a:gd name="connsiteY2" fmla="*/ 6917 h 1344093"/>
              <a:gd name="connsiteX0" fmla="*/ 0 w 5923416"/>
              <a:gd name="connsiteY0" fmla="*/ 0 h 1344093"/>
              <a:gd name="connsiteX1" fmla="*/ 3016024 w 5923416"/>
              <a:gd name="connsiteY1" fmla="*/ 1342231 h 1344093"/>
              <a:gd name="connsiteX2" fmla="*/ 5923416 w 5923416"/>
              <a:gd name="connsiteY2" fmla="*/ 6917 h 1344093"/>
              <a:gd name="connsiteX0" fmla="*/ 0 w 5923416"/>
              <a:gd name="connsiteY0" fmla="*/ 0 h 1344452"/>
              <a:gd name="connsiteX1" fmla="*/ 3016024 w 5923416"/>
              <a:gd name="connsiteY1" fmla="*/ 1342231 h 1344452"/>
              <a:gd name="connsiteX2" fmla="*/ 5923416 w 5923416"/>
              <a:gd name="connsiteY2" fmla="*/ 6917 h 1344452"/>
              <a:gd name="connsiteX0" fmla="*/ 0 w 5923416"/>
              <a:gd name="connsiteY0" fmla="*/ 0 h 1344452"/>
              <a:gd name="connsiteX1" fmla="*/ 3016024 w 5923416"/>
              <a:gd name="connsiteY1" fmla="*/ 1342231 h 1344452"/>
              <a:gd name="connsiteX2" fmla="*/ 5923416 w 5923416"/>
              <a:gd name="connsiteY2" fmla="*/ 6917 h 1344452"/>
              <a:gd name="connsiteX0" fmla="*/ 0 w 5923416"/>
              <a:gd name="connsiteY0" fmla="*/ 0 h 1344784"/>
              <a:gd name="connsiteX1" fmla="*/ 3016024 w 5923416"/>
              <a:gd name="connsiteY1" fmla="*/ 1342231 h 1344784"/>
              <a:gd name="connsiteX2" fmla="*/ 5923416 w 5923416"/>
              <a:gd name="connsiteY2" fmla="*/ 6917 h 1344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923416" h="1344784">
                <a:moveTo>
                  <a:pt x="0" y="0"/>
                </a:moveTo>
                <a:cubicBezTo>
                  <a:pt x="577170" y="645735"/>
                  <a:pt x="815938" y="1290278"/>
                  <a:pt x="3016024" y="1342231"/>
                </a:cubicBezTo>
                <a:cubicBezTo>
                  <a:pt x="5216110" y="1394184"/>
                  <a:pt x="5449207" y="643278"/>
                  <a:pt x="5923416" y="6917"/>
                </a:cubicBezTo>
              </a:path>
            </a:pathLst>
          </a:custGeom>
          <a:noFill/>
          <a:ln w="66675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Прямоугольник 7"/>
          <p:cNvSpPr/>
          <p:nvPr/>
        </p:nvSpPr>
        <p:spPr>
          <a:xfrm>
            <a:off x="2572914" y="540000"/>
            <a:ext cx="39982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Pipe </a:t>
            </a:r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оператор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3316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509801" y="2651950"/>
            <a:ext cx="612440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add x y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x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+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y</a:t>
            </a:r>
          </a:p>
          <a:p>
            <a:r>
              <a:rPr lang="en-US" sz="3000" dirty="0" err="1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3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%</a:t>
            </a:r>
            <a:r>
              <a:rPr lang="en-US" sz="3000" dirty="0" err="1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</a:t>
            </a:r>
            <a:r>
              <a:rPr lang="en-US" sz="3000" dirty="0" smtClean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 </a:t>
            </a:r>
            <a:r>
              <a:rPr lang="en-US" sz="3000" dirty="0" smtClean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add </a:t>
            </a:r>
            <a:r>
              <a:rPr lang="en-US" sz="30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sz="3000" dirty="0" smtClean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30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572914" y="540000"/>
            <a:ext cx="39982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Pipe </a:t>
            </a:r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оператор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9957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0646" y="2880821"/>
            <a:ext cx="65627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chatId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"Hello, world"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</a:t>
            </a: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processResponse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2772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726862" y="540000"/>
            <a:ext cx="76903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3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Функциональное программирование</a:t>
            </a:r>
            <a:endParaRPr lang="en-US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33" t="24022" r="17292" b="25312"/>
          <a:stretch/>
        </p:blipFill>
        <p:spPr>
          <a:xfrm>
            <a:off x="2054144" y="2752726"/>
            <a:ext cx="5318206" cy="2366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147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0646" y="2880821"/>
            <a:ext cx="65627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chatId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"Hello, world"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</a:t>
            </a: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processResponse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91" y="5077894"/>
            <a:ext cx="3241359" cy="1026159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622924" y="5329363"/>
            <a:ext cx="26251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err="1">
                <a:solidFill>
                  <a:schemeClr val="bg1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1383216" y="3292527"/>
            <a:ext cx="198863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3371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0646" y="2880821"/>
            <a:ext cx="65627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chatId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"Hello, world"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</a:t>
            </a: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processResponse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91" y="5077894"/>
            <a:ext cx="3241359" cy="1026159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791" y="5077894"/>
            <a:ext cx="3241359" cy="1026159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622924" y="5329363"/>
            <a:ext cx="26251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err="1">
                <a:solidFill>
                  <a:schemeClr val="bg1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3439676" y="5329363"/>
            <a:ext cx="222104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err="1" smtClean="0">
                <a:solidFill>
                  <a:schemeClr val="bg1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10" name="Прямая соединительная линия 9"/>
          <p:cNvCxnSpPr/>
          <p:nvPr/>
        </p:nvCxnSpPr>
        <p:spPr>
          <a:xfrm>
            <a:off x="1942608" y="3673527"/>
            <a:ext cx="2019792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3713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0646" y="2880821"/>
            <a:ext cx="65627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chatId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"Hello, world"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</a:t>
            </a: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processResponse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91" y="5077894"/>
            <a:ext cx="3241359" cy="1026159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791" y="5077894"/>
            <a:ext cx="3241359" cy="1026159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091" y="5077894"/>
            <a:ext cx="3241359" cy="1026159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622924" y="5329363"/>
            <a:ext cx="26251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err="1">
                <a:solidFill>
                  <a:schemeClr val="bg1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3439676" y="5329363"/>
            <a:ext cx="222104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err="1" smtClean="0">
                <a:solidFill>
                  <a:schemeClr val="bg1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6203248" y="5315841"/>
            <a:ext cx="25597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</a:t>
            </a:r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13" name="Прямая соединительная линия 12"/>
          <p:cNvCxnSpPr/>
          <p:nvPr/>
        </p:nvCxnSpPr>
        <p:spPr>
          <a:xfrm>
            <a:off x="1942608" y="4058977"/>
            <a:ext cx="2762742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2121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09562" y="2035939"/>
            <a:ext cx="8524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greater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(&gt;)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less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(&lt;)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numbers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9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14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8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filtered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numbers 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greater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less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11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Seq.sort</a:t>
            </a:r>
            <a:endParaRPr lang="en-US" sz="24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389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09562" y="2035939"/>
            <a:ext cx="8524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greater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(&gt;)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less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(&lt;)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numbers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9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14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8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filtered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numbers 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greater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less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11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Seq.sort</a:t>
            </a:r>
            <a:endParaRPr lang="en-US" sz="24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430716" y="2435277"/>
            <a:ext cx="400793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1422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09562" y="2035939"/>
            <a:ext cx="8524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greater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(&gt;)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less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(&lt;)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numbers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9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14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8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filtered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numbers 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greater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less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11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Seq.sort</a:t>
            </a:r>
            <a:endParaRPr lang="en-US" sz="24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430716" y="2797227"/>
            <a:ext cx="345548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3423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09562" y="2035939"/>
            <a:ext cx="8524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greater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(&gt;)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less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(&lt;)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numbers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9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14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8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filtered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numbers 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greater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less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11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Seq.sort</a:t>
            </a:r>
            <a:endParaRPr lang="en-US" sz="24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449766" y="3197277"/>
            <a:ext cx="798938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0944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09562" y="2035939"/>
            <a:ext cx="8524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greater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(&gt;)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less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(&lt;)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numbers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9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14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8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filtered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numbers 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greater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less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11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Seq.sort</a:t>
            </a:r>
            <a:endParaRPr lang="en-US" sz="24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449766" y="3921177"/>
            <a:ext cx="212198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4560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09562" y="2035939"/>
            <a:ext cx="8524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greater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(&gt;)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less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(&lt;)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numbers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9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14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8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filtered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numbers 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greater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less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11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Seq.sort</a:t>
            </a:r>
            <a:endParaRPr lang="en-US" sz="24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13" name="Прямая соединительная линия 12"/>
          <p:cNvCxnSpPr/>
          <p:nvPr/>
        </p:nvCxnSpPr>
        <p:spPr>
          <a:xfrm>
            <a:off x="1314450" y="4654602"/>
            <a:ext cx="16764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50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09562" y="2035939"/>
            <a:ext cx="8524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greater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(&gt;)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less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(&lt;)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numbers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9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14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8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filtered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numbers 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greater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less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11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Seq.sort</a:t>
            </a:r>
            <a:endParaRPr lang="en-US" sz="24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13" name="Прямая соединительная линия 12"/>
          <p:cNvCxnSpPr/>
          <p:nvPr/>
        </p:nvCxnSpPr>
        <p:spPr>
          <a:xfrm>
            <a:off x="3211119" y="4654602"/>
            <a:ext cx="1951431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7715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726862" y="540000"/>
            <a:ext cx="76903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3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Функциональное программирование</a:t>
            </a:r>
            <a:endParaRPr lang="en-US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825" y="2626995"/>
            <a:ext cx="5848350" cy="2402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59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09562" y="2035939"/>
            <a:ext cx="8524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greater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(&gt;)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less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(&lt;)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numbers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9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14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8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filtered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numbers 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greater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less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11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Seq.sort</a:t>
            </a:r>
            <a:endParaRPr lang="en-US" sz="24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13" name="Прямая соединительная линия 12"/>
          <p:cNvCxnSpPr/>
          <p:nvPr/>
        </p:nvCxnSpPr>
        <p:spPr>
          <a:xfrm>
            <a:off x="3163494" y="5035602"/>
            <a:ext cx="1637106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639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09562" y="2035939"/>
            <a:ext cx="8524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greater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(&gt;)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less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(&lt;)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numbers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9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14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8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filtered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numbers 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greater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less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11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Seq.sort</a:t>
            </a:r>
            <a:endParaRPr lang="en-US" sz="24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13" name="Прямая соединительная линия 12"/>
          <p:cNvCxnSpPr/>
          <p:nvPr/>
        </p:nvCxnSpPr>
        <p:spPr>
          <a:xfrm>
            <a:off x="1325169" y="5389543"/>
            <a:ext cx="1475181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963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102078" y="540000"/>
            <a:ext cx="49398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Иммутабельность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3" t="1930" r="1120" b="2299"/>
          <a:stretch/>
        </p:blipFill>
        <p:spPr>
          <a:xfrm>
            <a:off x="1295400" y="1733550"/>
            <a:ext cx="6572250" cy="432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539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2329709" y="2223126"/>
            <a:ext cx="1606923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Прямоугольник 5"/>
          <p:cNvSpPr/>
          <p:nvPr/>
        </p:nvSpPr>
        <p:spPr>
          <a:xfrm>
            <a:off x="2329709" y="2354883"/>
            <a:ext cx="16069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Поток 1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2102078" y="540000"/>
            <a:ext cx="49398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Иммутабельность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38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2329709" y="2223126"/>
            <a:ext cx="1606923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Прямоугольник 5"/>
          <p:cNvSpPr/>
          <p:nvPr/>
        </p:nvSpPr>
        <p:spPr>
          <a:xfrm>
            <a:off x="2329709" y="2354883"/>
            <a:ext cx="16069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Поток 1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5207369" y="2223126"/>
            <a:ext cx="1606923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Прямоугольник 8"/>
          <p:cNvSpPr/>
          <p:nvPr/>
        </p:nvSpPr>
        <p:spPr>
          <a:xfrm>
            <a:off x="5207369" y="2354883"/>
            <a:ext cx="16069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Поток 2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2102077" y="540000"/>
            <a:ext cx="49398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Иммутабельность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024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2329709" y="2223126"/>
            <a:ext cx="1606923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Прямоугольник 5"/>
          <p:cNvSpPr/>
          <p:nvPr/>
        </p:nvSpPr>
        <p:spPr>
          <a:xfrm>
            <a:off x="2329709" y="2354883"/>
            <a:ext cx="16069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Поток 1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5207369" y="2223126"/>
            <a:ext cx="1606923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Прямоугольник 8"/>
          <p:cNvSpPr/>
          <p:nvPr/>
        </p:nvSpPr>
        <p:spPr>
          <a:xfrm>
            <a:off x="5207369" y="2354883"/>
            <a:ext cx="16069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Поток 2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1949974" y="3669028"/>
            <a:ext cx="239328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7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logUpdate</a:t>
            </a:r>
            <a:endParaRPr lang="ru-RU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4814187" y="3546548"/>
            <a:ext cx="2393288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Прямоугольник 12"/>
          <p:cNvSpPr/>
          <p:nvPr/>
        </p:nvSpPr>
        <p:spPr>
          <a:xfrm>
            <a:off x="4814186" y="3669028"/>
            <a:ext cx="239328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7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processUpdate</a:t>
            </a:r>
            <a:endParaRPr lang="ru-RU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Прямая со стрелкой 3"/>
          <p:cNvCxnSpPr/>
          <p:nvPr/>
        </p:nvCxnSpPr>
        <p:spPr>
          <a:xfrm>
            <a:off x="3146618" y="2971387"/>
            <a:ext cx="0" cy="56588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/>
          <p:cNvCxnSpPr>
            <a:stCxn id="7" idx="2"/>
            <a:endCxn id="12" idx="0"/>
          </p:cNvCxnSpPr>
          <p:nvPr/>
        </p:nvCxnSpPr>
        <p:spPr>
          <a:xfrm>
            <a:off x="6010829" y="2971385"/>
            <a:ext cx="0" cy="57516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Прямоугольник 16"/>
          <p:cNvSpPr/>
          <p:nvPr/>
        </p:nvSpPr>
        <p:spPr>
          <a:xfrm>
            <a:off x="2102077" y="540000"/>
            <a:ext cx="49398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Иммутабельность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8" name="Скругленный прямоугольник 27"/>
          <p:cNvSpPr/>
          <p:nvPr/>
        </p:nvSpPr>
        <p:spPr>
          <a:xfrm>
            <a:off x="1949976" y="3546548"/>
            <a:ext cx="2393288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2616344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2329709" y="2223126"/>
            <a:ext cx="1606923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Прямоугольник 5"/>
          <p:cNvSpPr/>
          <p:nvPr/>
        </p:nvSpPr>
        <p:spPr>
          <a:xfrm>
            <a:off x="2329709" y="2354883"/>
            <a:ext cx="16069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Поток 1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5207369" y="2223126"/>
            <a:ext cx="1606923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Прямоугольник 8"/>
          <p:cNvSpPr/>
          <p:nvPr/>
        </p:nvSpPr>
        <p:spPr>
          <a:xfrm>
            <a:off x="5207369" y="2354883"/>
            <a:ext cx="16069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Поток 2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1949974" y="3669028"/>
            <a:ext cx="239328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7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logUpdate</a:t>
            </a:r>
            <a:endParaRPr lang="ru-RU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4814187" y="3546548"/>
            <a:ext cx="2393288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Прямоугольник 12"/>
          <p:cNvSpPr/>
          <p:nvPr/>
        </p:nvSpPr>
        <p:spPr>
          <a:xfrm>
            <a:off x="4814186" y="3669028"/>
            <a:ext cx="239328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7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processUpdate</a:t>
            </a:r>
            <a:endParaRPr lang="ru-RU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Прямая со стрелкой 3"/>
          <p:cNvCxnSpPr/>
          <p:nvPr/>
        </p:nvCxnSpPr>
        <p:spPr>
          <a:xfrm>
            <a:off x="3146618" y="2971387"/>
            <a:ext cx="0" cy="56588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Скругленный прямоугольник 19"/>
          <p:cNvSpPr/>
          <p:nvPr/>
        </p:nvSpPr>
        <p:spPr>
          <a:xfrm>
            <a:off x="1949976" y="4860693"/>
            <a:ext cx="5257499" cy="748262"/>
          </a:xfrm>
          <a:prstGeom prst="roundRect">
            <a:avLst/>
          </a:prstGeom>
          <a:solidFill>
            <a:schemeClr val="bg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Прямоугольник 20"/>
          <p:cNvSpPr/>
          <p:nvPr/>
        </p:nvSpPr>
        <p:spPr>
          <a:xfrm>
            <a:off x="2329711" y="4985955"/>
            <a:ext cx="4635578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Объект </a:t>
            </a:r>
            <a:r>
              <a:rPr lang="en-US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update</a:t>
            </a:r>
            <a:endParaRPr lang="ru-RU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29" name="Прямая со стрелкой 28"/>
          <p:cNvCxnSpPr>
            <a:stCxn id="7" idx="2"/>
            <a:endCxn id="12" idx="0"/>
          </p:cNvCxnSpPr>
          <p:nvPr/>
        </p:nvCxnSpPr>
        <p:spPr>
          <a:xfrm>
            <a:off x="6010829" y="2971385"/>
            <a:ext cx="0" cy="57516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Прямоугольник 16"/>
          <p:cNvSpPr/>
          <p:nvPr/>
        </p:nvSpPr>
        <p:spPr>
          <a:xfrm>
            <a:off x="2102077" y="540000"/>
            <a:ext cx="49398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Иммутабельность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8" name="Скругленный прямоугольник 27"/>
          <p:cNvSpPr/>
          <p:nvPr/>
        </p:nvSpPr>
        <p:spPr>
          <a:xfrm>
            <a:off x="1949976" y="3546548"/>
            <a:ext cx="2393288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2497603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2329709" y="2223126"/>
            <a:ext cx="1606923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Прямоугольник 5"/>
          <p:cNvSpPr/>
          <p:nvPr/>
        </p:nvSpPr>
        <p:spPr>
          <a:xfrm>
            <a:off x="2329709" y="2354883"/>
            <a:ext cx="16069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Поток 1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5207369" y="2223126"/>
            <a:ext cx="1606923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Прямоугольник 8"/>
          <p:cNvSpPr/>
          <p:nvPr/>
        </p:nvSpPr>
        <p:spPr>
          <a:xfrm>
            <a:off x="5207369" y="2354883"/>
            <a:ext cx="16069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Поток 2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1949974" y="3669028"/>
            <a:ext cx="239328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7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logUpdate</a:t>
            </a:r>
            <a:endParaRPr lang="ru-RU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4814187" y="3546548"/>
            <a:ext cx="2393288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Прямоугольник 12"/>
          <p:cNvSpPr/>
          <p:nvPr/>
        </p:nvSpPr>
        <p:spPr>
          <a:xfrm>
            <a:off x="4814186" y="3669028"/>
            <a:ext cx="239328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7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processUpdate</a:t>
            </a:r>
            <a:endParaRPr lang="ru-RU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Прямая со стрелкой 3"/>
          <p:cNvCxnSpPr/>
          <p:nvPr/>
        </p:nvCxnSpPr>
        <p:spPr>
          <a:xfrm>
            <a:off x="3146618" y="2971387"/>
            <a:ext cx="0" cy="56588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Скругленный прямоугольник 19"/>
          <p:cNvSpPr/>
          <p:nvPr/>
        </p:nvSpPr>
        <p:spPr>
          <a:xfrm>
            <a:off x="1949976" y="4860693"/>
            <a:ext cx="5257499" cy="748262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Прямоугольник 20"/>
          <p:cNvSpPr/>
          <p:nvPr/>
        </p:nvSpPr>
        <p:spPr>
          <a:xfrm>
            <a:off x="2329711" y="4985955"/>
            <a:ext cx="4635578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Объект </a:t>
            </a:r>
            <a:r>
              <a:rPr lang="en-US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update</a:t>
            </a:r>
            <a:endParaRPr lang="ru-RU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25" name="Прямая со стрелкой 24"/>
          <p:cNvCxnSpPr/>
          <p:nvPr/>
        </p:nvCxnSpPr>
        <p:spPr>
          <a:xfrm>
            <a:off x="3133171" y="4285533"/>
            <a:ext cx="0" cy="56588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/>
          <p:cNvCxnSpPr>
            <a:stCxn id="7" idx="2"/>
            <a:endCxn id="12" idx="0"/>
          </p:cNvCxnSpPr>
          <p:nvPr/>
        </p:nvCxnSpPr>
        <p:spPr>
          <a:xfrm>
            <a:off x="6010829" y="2971385"/>
            <a:ext cx="0" cy="57516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Прямоугольник 16"/>
          <p:cNvSpPr/>
          <p:nvPr/>
        </p:nvSpPr>
        <p:spPr>
          <a:xfrm>
            <a:off x="2102077" y="540000"/>
            <a:ext cx="49398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Иммутабельность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8" name="Скругленный прямоугольник 27"/>
          <p:cNvSpPr/>
          <p:nvPr/>
        </p:nvSpPr>
        <p:spPr>
          <a:xfrm>
            <a:off x="1949976" y="3546548"/>
            <a:ext cx="2393288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4288005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2329709" y="2223126"/>
            <a:ext cx="1606923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Прямоугольник 5"/>
          <p:cNvSpPr/>
          <p:nvPr/>
        </p:nvSpPr>
        <p:spPr>
          <a:xfrm>
            <a:off x="2329709" y="2354883"/>
            <a:ext cx="16069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Поток 1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5207369" y="2223126"/>
            <a:ext cx="1606923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Прямоугольник 8"/>
          <p:cNvSpPr/>
          <p:nvPr/>
        </p:nvSpPr>
        <p:spPr>
          <a:xfrm>
            <a:off x="5207369" y="2354883"/>
            <a:ext cx="16069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Поток 2</a:t>
            </a:r>
          </a:p>
        </p:txBody>
      </p:sp>
      <p:pic>
        <p:nvPicPr>
          <p:cNvPr id="30" name="Рисунок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07472" y="4245102"/>
            <a:ext cx="1755648" cy="1755648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1949974" y="3669028"/>
            <a:ext cx="239328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7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logUpdate</a:t>
            </a:r>
            <a:endParaRPr lang="ru-RU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4814187" y="3546548"/>
            <a:ext cx="2393288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Прямоугольник 12"/>
          <p:cNvSpPr/>
          <p:nvPr/>
        </p:nvSpPr>
        <p:spPr>
          <a:xfrm>
            <a:off x="4814186" y="3669028"/>
            <a:ext cx="239328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7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processUpdate</a:t>
            </a:r>
            <a:endParaRPr lang="ru-RU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Прямая со стрелкой 3"/>
          <p:cNvCxnSpPr/>
          <p:nvPr/>
        </p:nvCxnSpPr>
        <p:spPr>
          <a:xfrm>
            <a:off x="3146618" y="2971387"/>
            <a:ext cx="0" cy="56588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Скругленный прямоугольник 19"/>
          <p:cNvSpPr/>
          <p:nvPr/>
        </p:nvSpPr>
        <p:spPr>
          <a:xfrm>
            <a:off x="1949976" y="4860693"/>
            <a:ext cx="5257499" cy="748262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Прямоугольник 20"/>
          <p:cNvSpPr/>
          <p:nvPr/>
        </p:nvSpPr>
        <p:spPr>
          <a:xfrm>
            <a:off x="2329711" y="4985955"/>
            <a:ext cx="4635578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Объект </a:t>
            </a:r>
            <a:r>
              <a:rPr lang="en-US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update</a:t>
            </a:r>
            <a:endParaRPr lang="ru-RU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25" name="Прямая со стрелкой 24"/>
          <p:cNvCxnSpPr/>
          <p:nvPr/>
        </p:nvCxnSpPr>
        <p:spPr>
          <a:xfrm>
            <a:off x="3133171" y="4285533"/>
            <a:ext cx="0" cy="56588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/>
          <p:cNvCxnSpPr>
            <a:stCxn id="7" idx="2"/>
            <a:endCxn id="12" idx="0"/>
          </p:cNvCxnSpPr>
          <p:nvPr/>
        </p:nvCxnSpPr>
        <p:spPr>
          <a:xfrm>
            <a:off x="6010829" y="2971385"/>
            <a:ext cx="0" cy="57516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Прямоугольник 16"/>
          <p:cNvSpPr/>
          <p:nvPr/>
        </p:nvSpPr>
        <p:spPr>
          <a:xfrm>
            <a:off x="2102077" y="540000"/>
            <a:ext cx="49398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Иммутабельность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8" name="Скругленный прямоугольник 27"/>
          <p:cNvSpPr/>
          <p:nvPr/>
        </p:nvSpPr>
        <p:spPr>
          <a:xfrm>
            <a:off x="1949976" y="3546548"/>
            <a:ext cx="2393288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3956393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339954" y="540000"/>
            <a:ext cx="246413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Null Safe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/>
          <a:srcRect r="2935"/>
          <a:stretch/>
        </p:blipFill>
        <p:spPr>
          <a:xfrm>
            <a:off x="50006" y="2889646"/>
            <a:ext cx="9029700" cy="1910954"/>
          </a:xfrm>
          <a:prstGeom prst="rect">
            <a:avLst/>
          </a:prstGeom>
        </p:spPr>
      </p:pic>
      <p:cxnSp>
        <p:nvCxnSpPr>
          <p:cNvPr id="9" name="Прямая соединительная линия 8"/>
          <p:cNvCxnSpPr/>
          <p:nvPr/>
        </p:nvCxnSpPr>
        <p:spPr>
          <a:xfrm>
            <a:off x="3830244" y="3283002"/>
            <a:ext cx="66794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/>
          <p:cNvCxnSpPr/>
          <p:nvPr/>
        </p:nvCxnSpPr>
        <p:spPr>
          <a:xfrm>
            <a:off x="3830244" y="3690196"/>
            <a:ext cx="66794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/>
        </p:nvCxnSpPr>
        <p:spPr>
          <a:xfrm>
            <a:off x="3830244" y="4340277"/>
            <a:ext cx="66794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/>
          <p:nvPr/>
        </p:nvCxnSpPr>
        <p:spPr>
          <a:xfrm>
            <a:off x="3830244" y="4790333"/>
            <a:ext cx="66794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4726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726862" y="540000"/>
            <a:ext cx="76903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3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Функциональное программирование</a:t>
            </a:r>
            <a:endParaRPr lang="en-US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717" y="2305050"/>
            <a:ext cx="55626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550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388"/>
          <a:stretch/>
        </p:blipFill>
        <p:spPr>
          <a:xfrm>
            <a:off x="1874761" y="1724335"/>
            <a:ext cx="1716167" cy="3990054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070768" y="4360022"/>
            <a:ext cx="130676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8413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045"/>
          <a:stretch/>
        </p:blipFill>
        <p:spPr>
          <a:xfrm>
            <a:off x="1874761" y="1724335"/>
            <a:ext cx="1678067" cy="3990054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070768" y="4360022"/>
            <a:ext cx="130676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379890" y="3245597"/>
            <a:ext cx="1072731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None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47" b="47967"/>
          <a:stretch/>
        </p:blipFill>
        <p:spPr>
          <a:xfrm>
            <a:off x="3448050" y="1724337"/>
            <a:ext cx="4222260" cy="207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923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4760" y="1724335"/>
            <a:ext cx="5795552" cy="3990054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070768" y="4360022"/>
            <a:ext cx="130676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379890" y="3245597"/>
            <a:ext cx="1072731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None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5365463" y="5409114"/>
            <a:ext cx="110158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Some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211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66723" y="2683602"/>
            <a:ext cx="8610585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Some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None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"Update has no message."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3267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66723" y="2683602"/>
            <a:ext cx="8610585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Some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None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"Update has no message."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363144" y="3540177"/>
            <a:ext cx="1037031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031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284262" y="540000"/>
            <a:ext cx="457548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Pattern Matching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657227" y="2948504"/>
            <a:ext cx="7829550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3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33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expression </a:t>
            </a:r>
            <a:r>
              <a:rPr lang="en-US" sz="33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33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73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284262" y="540000"/>
            <a:ext cx="457548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Pattern Matching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657227" y="2948501"/>
            <a:ext cx="782955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3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33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expression </a:t>
            </a:r>
            <a:r>
              <a:rPr lang="en-US" sz="33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33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33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33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pattern</a:t>
            </a:r>
          </a:p>
        </p:txBody>
      </p:sp>
    </p:spTree>
    <p:extLst>
      <p:ext uri="{BB962C8B-B14F-4D97-AF65-F5344CB8AC3E}">
        <p14:creationId xmlns:p14="http://schemas.microsoft.com/office/powerpoint/2010/main" val="2027552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284262" y="540000"/>
            <a:ext cx="457548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Pattern Matching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657227" y="2948501"/>
            <a:ext cx="782955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3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33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expression </a:t>
            </a:r>
            <a:r>
              <a:rPr lang="en-US" sz="33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33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33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33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pattern </a:t>
            </a:r>
            <a:r>
              <a:rPr lang="en-US" sz="33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33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result</a:t>
            </a:r>
            <a:r>
              <a:rPr lang="en-US" sz="33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</a:t>
            </a:r>
            <a:r>
              <a:rPr lang="en-US" sz="33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expression</a:t>
            </a:r>
          </a:p>
        </p:txBody>
      </p:sp>
    </p:spTree>
    <p:extLst>
      <p:ext uri="{BB962C8B-B14F-4D97-AF65-F5344CB8AC3E}">
        <p14:creationId xmlns:p14="http://schemas.microsoft.com/office/powerpoint/2010/main" val="1126968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284262" y="540000"/>
            <a:ext cx="457548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Pattern Matching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1825231" y="2771710"/>
            <a:ext cx="549354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 rec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factorial n </a:t>
            </a:r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pt-BR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 </a:t>
            </a:r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pt-BR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pt-BR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pt-BR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pt-BR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endParaRPr lang="pt-BR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_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 </a:t>
            </a:r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*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factorial</a:t>
            </a:r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 </a:t>
            </a:r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pt-BR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pt-BR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46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630446" y="540000"/>
            <a:ext cx="3883114" cy="7155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50" dirty="0">
                <a:latin typeface="Segoe UI Light" panose="020B0502040204020203" pitchFamily="34" charset="0"/>
                <a:cs typeface="Segoe UI Light" panose="020B0502040204020203" pitchFamily="34" charset="0"/>
              </a:rPr>
              <a:t>Pattern Matching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273376" y="2863999"/>
            <a:ext cx="659725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object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? string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"object is string"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?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"object is integer"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_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"What is it?"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8952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682" y="4745080"/>
            <a:ext cx="934112" cy="934112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1284268" y="540000"/>
            <a:ext cx="65726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Функциональные языки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54" y="2275212"/>
            <a:ext cx="1103983" cy="77278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752" y="3557078"/>
            <a:ext cx="519585" cy="67892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10" y="4745079"/>
            <a:ext cx="904763" cy="904763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720" y="2023729"/>
            <a:ext cx="1381991" cy="1381991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2080" y="3557078"/>
            <a:ext cx="689265" cy="689265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715" y="2428971"/>
            <a:ext cx="671513" cy="571500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8068" y="3638131"/>
            <a:ext cx="1223921" cy="512213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229" y="2515757"/>
            <a:ext cx="1407728" cy="397929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0676" y="2428972"/>
            <a:ext cx="819359" cy="578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720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66723" y="2683602"/>
            <a:ext cx="8610585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Some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None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"Update has no message."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6733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66723" y="2683602"/>
            <a:ext cx="8610585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Some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None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"Update has no message."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782244" y="3961658"/>
            <a:ext cx="827481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576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66723" y="2683602"/>
            <a:ext cx="8610585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Some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None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"Update has no message."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1791894" y="3971183"/>
            <a:ext cx="675081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9260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66723" y="2683602"/>
            <a:ext cx="8610585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Some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None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"Update has no message."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3249219" y="3961658"/>
            <a:ext cx="3761181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190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66723" y="2683602"/>
            <a:ext cx="8610585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Some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None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"Update has no message."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810819" y="4333133"/>
            <a:ext cx="760806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921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66723" y="2683602"/>
            <a:ext cx="8610585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Some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None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"Update has no message."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2458644" y="4380758"/>
            <a:ext cx="4323156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/>
          <p:cNvCxnSpPr/>
          <p:nvPr/>
        </p:nvCxnSpPr>
        <p:spPr>
          <a:xfrm>
            <a:off x="382194" y="4786010"/>
            <a:ext cx="1760931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7119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538163" y="3053060"/>
            <a:ext cx="806767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8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8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8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8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8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message</a:t>
            </a:r>
            <a:endParaRPr lang="en-US" sz="28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664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21498" y="2486280"/>
            <a:ext cx="8301038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maybe {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let!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</a:t>
            </a: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506019" y="3361583"/>
            <a:ext cx="1046556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7907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21498" y="2486280"/>
            <a:ext cx="8301038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maybe {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let!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</a:t>
            </a: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982269" y="3742583"/>
            <a:ext cx="732231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0404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21498" y="2486280"/>
            <a:ext cx="8301038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maybe {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let!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</a:t>
            </a: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1963344" y="3733058"/>
            <a:ext cx="1427556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8364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816" y="2467728"/>
            <a:ext cx="3048368" cy="3048368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901512" y="540000"/>
            <a:ext cx="33409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Почему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F#?</a:t>
            </a:r>
          </a:p>
        </p:txBody>
      </p:sp>
    </p:spTree>
    <p:extLst>
      <p:ext uri="{BB962C8B-B14F-4D97-AF65-F5344CB8AC3E}">
        <p14:creationId xmlns:p14="http://schemas.microsoft.com/office/powerpoint/2010/main" val="3789202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21498" y="2486280"/>
            <a:ext cx="8301038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maybe {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let!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</a:t>
            </a: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925119" y="4199783"/>
            <a:ext cx="4570806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121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465306" y="540000"/>
            <a:ext cx="62134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обёрткой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054" y="2034112"/>
            <a:ext cx="4105936" cy="3757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442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465306" y="540000"/>
            <a:ext cx="62134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обёрткой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322660" y="3092276"/>
            <a:ext cx="8553450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startBot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defaultConfig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Token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"BOT_TOKEN"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update None</a:t>
            </a:r>
          </a:p>
        </p:txBody>
      </p:sp>
    </p:spTree>
    <p:extLst>
      <p:ext uri="{BB962C8B-B14F-4D97-AF65-F5344CB8AC3E}">
        <p14:creationId xmlns:p14="http://schemas.microsoft.com/office/powerpoint/2010/main" val="403414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465306" y="540000"/>
            <a:ext cx="62134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обёрткой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322660" y="3092276"/>
            <a:ext cx="8553450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startBot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defaultConfig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Token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"BOT_TOKEN"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update None</a:t>
            </a: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829866" y="3959277"/>
            <a:ext cx="778073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4938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465306" y="540000"/>
            <a:ext cx="62134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обёрткой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322660" y="3092276"/>
            <a:ext cx="8553450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startBot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defaultConfig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Token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"BOT_TOKEN"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update None</a:t>
            </a: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810817" y="4408021"/>
            <a:ext cx="121800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173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465306" y="540000"/>
            <a:ext cx="62134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обёрткой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4656" y="2740752"/>
            <a:ext cx="655469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update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processCommands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cmd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"/meow"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]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</a:p>
        </p:txBody>
      </p:sp>
    </p:spTree>
    <p:extLst>
      <p:ext uri="{BB962C8B-B14F-4D97-AF65-F5344CB8AC3E}">
        <p14:creationId xmlns:p14="http://schemas.microsoft.com/office/powerpoint/2010/main" val="3630012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465306" y="540000"/>
            <a:ext cx="62134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обёрткой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4656" y="2740752"/>
            <a:ext cx="655469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update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processCommands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cmd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"/meow"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]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2191942" y="3598396"/>
            <a:ext cx="304680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0339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465306" y="540000"/>
            <a:ext cx="62134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обёрткой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4656" y="2740752"/>
            <a:ext cx="655469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update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processCommands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cmd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"/meow"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]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7115175" y="3607921"/>
            <a:ext cx="32385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/>
          <p:nvPr/>
        </p:nvCxnSpPr>
        <p:spPr>
          <a:xfrm>
            <a:off x="2124075" y="4471995"/>
            <a:ext cx="32385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9412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465306" y="540000"/>
            <a:ext cx="62134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обёрткой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4656" y="2740752"/>
            <a:ext cx="655469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update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processCommands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cmd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"/meow"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]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>
            <a:off x="3019426" y="4005270"/>
            <a:ext cx="3724275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9079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465306" y="540000"/>
            <a:ext cx="62134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обёрткой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4656" y="2740752"/>
            <a:ext cx="655469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update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processCommands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cmd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"/meow"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]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>
            <a:off x="3933825" y="4005270"/>
            <a:ext cx="13716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948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21693</TotalTime>
  <Words>1688</Words>
  <Application>Microsoft Office PowerPoint</Application>
  <PresentationFormat>Экран (4:3)</PresentationFormat>
  <Paragraphs>567</Paragraphs>
  <Slides>128</Slides>
  <Notes>78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128</vt:i4>
      </vt:variant>
    </vt:vector>
  </HeadingPairs>
  <TitlesOfParts>
    <vt:vector size="135" baseType="lpstr">
      <vt:lpstr>Arial</vt:lpstr>
      <vt:lpstr>Calibri</vt:lpstr>
      <vt:lpstr>Calibri Light</vt:lpstr>
      <vt:lpstr>Consolas</vt:lpstr>
      <vt:lpstr>Fira Code</vt:lpstr>
      <vt:lpstr>Segoe UI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Windows User</dc:creator>
  <cp:lastModifiedBy>Windows User</cp:lastModifiedBy>
  <cp:revision>149</cp:revision>
  <dcterms:created xsi:type="dcterms:W3CDTF">2018-08-30T17:50:37Z</dcterms:created>
  <dcterms:modified xsi:type="dcterms:W3CDTF">2018-09-16T17:56:19Z</dcterms:modified>
</cp:coreProperties>
</file>